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5" d="100"/>
          <a:sy n="75" d="100"/>
        </p:scale>
        <p:origin x="1666" y="6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7/13/2025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7/13/2025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7/13/2025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7/13/2025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7/13/2025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7/13/2025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7/13/2025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7/13/2025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7/13/2025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t>Boosting Algorithms for Regression</a:t>
            </a:r>
          </a:p>
        </p:txBody>
      </p:sp>
      <p:sp>
        <p:nvSpPr>
          <p:cNvPr id="3" name="Subtitle 2"/>
          <p:cNvSpPr>
            <a:spLocks noGrp="1"/>
          </p:cNvSpPr>
          <p:nvPr>
            <p:ph type="subTitle" idx="1"/>
          </p:nvPr>
        </p:nvSpPr>
        <p:spPr/>
        <p:txBody>
          <a:bodyPr/>
          <a:lstStyle/>
          <a:p>
            <a:r>
              <a:t>AdaBoost, XGBoost, and LightGBM with Scikit-learn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0" name="Rectangle 2059">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1" name="Freeform: Shape 2056">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8824632"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52775" y="609597"/>
            <a:ext cx="7044316" cy="1330841"/>
          </a:xfrm>
        </p:spPr>
        <p:txBody>
          <a:bodyPr>
            <a:normAutofit/>
          </a:bodyPr>
          <a:lstStyle/>
          <a:p>
            <a:r>
              <a:rPr lang="en-GB"/>
              <a:t>AdaBoost Regressor</a:t>
            </a:r>
          </a:p>
        </p:txBody>
      </p:sp>
      <p:sp>
        <p:nvSpPr>
          <p:cNvPr id="3" name="Content Placeholder 2"/>
          <p:cNvSpPr>
            <a:spLocks noGrp="1"/>
          </p:cNvSpPr>
          <p:nvPr>
            <p:ph idx="1"/>
          </p:nvPr>
        </p:nvSpPr>
        <p:spPr>
          <a:xfrm>
            <a:off x="852775" y="2198362"/>
            <a:ext cx="3719225" cy="3917773"/>
          </a:xfrm>
        </p:spPr>
        <p:txBody>
          <a:bodyPr>
            <a:normAutofit/>
          </a:bodyPr>
          <a:lstStyle/>
          <a:p>
            <a:pPr>
              <a:lnSpc>
                <a:spcPct val="90000"/>
              </a:lnSpc>
            </a:pPr>
            <a:r>
              <a:rPr lang="en-GB" sz="1600"/>
              <a:t>Method: AdaBoost (Adaptive Boosting) combines multiple weak learners (typically decision trees) in sequence. Each model is trained to correct the errors made by the previous model. Weights are adjusted to focus more on difficult samples.</a:t>
            </a:r>
          </a:p>
          <a:p>
            <a:pPr>
              <a:lnSpc>
                <a:spcPct val="90000"/>
              </a:lnSpc>
            </a:pPr>
            <a:endParaRPr lang="en-GB" sz="1600"/>
          </a:p>
          <a:p>
            <a:pPr>
              <a:lnSpc>
                <a:spcPct val="90000"/>
              </a:lnSpc>
            </a:pPr>
            <a:r>
              <a:rPr lang="en-GB" sz="1600" b="1"/>
              <a:t>Scikit-learn Usage:</a:t>
            </a:r>
          </a:p>
          <a:p>
            <a:pPr>
              <a:lnSpc>
                <a:spcPct val="90000"/>
              </a:lnSpc>
            </a:pPr>
            <a:r>
              <a:rPr lang="en-GB" sz="1600"/>
              <a:t>from sklearn.ensemble import AdaBoostRegressor</a:t>
            </a:r>
          </a:p>
          <a:p>
            <a:pPr>
              <a:lnSpc>
                <a:spcPct val="90000"/>
              </a:lnSpc>
            </a:pPr>
            <a:r>
              <a:rPr lang="en-GB" sz="1600"/>
              <a:t>model = AdaBoostRegressor(n_estimators=100, learning_rate=0.1)</a:t>
            </a:r>
          </a:p>
          <a:p>
            <a:pPr>
              <a:lnSpc>
                <a:spcPct val="90000"/>
              </a:lnSpc>
            </a:pPr>
            <a:r>
              <a:rPr lang="en-GB" sz="1600"/>
              <a:t>model.fit(X_train, y_train)</a:t>
            </a:r>
          </a:p>
          <a:p>
            <a:pPr>
              <a:lnSpc>
                <a:spcPct val="90000"/>
              </a:lnSpc>
            </a:pPr>
            <a:r>
              <a:rPr lang="en-GB" sz="1600"/>
              <a:t>predictions = model.predict(X_test)</a:t>
            </a:r>
          </a:p>
        </p:txBody>
      </p:sp>
      <p:pic>
        <p:nvPicPr>
          <p:cNvPr id="2050" name="Picture 2">
            <a:extLst>
              <a:ext uri="{FF2B5EF4-FFF2-40B4-BE49-F238E27FC236}">
                <a16:creationId xmlns:a16="http://schemas.microsoft.com/office/drawing/2014/main" id="{6D18E520-9948-48E4-E482-23968AAB5A2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039525" y="2864249"/>
            <a:ext cx="3591379" cy="2397245"/>
          </a:xfrm>
          <a:prstGeom prst="rect">
            <a:avLst/>
          </a:prstGeom>
          <a:noFill/>
          <a:extLst>
            <a:ext uri="{909E8E84-426E-40DD-AFC4-6F175D3DCCD1}">
              <a14:hiddenFill xmlns:a14="http://schemas.microsoft.com/office/drawing/2010/main">
                <a:solidFill>
                  <a:srgbClr val="FFFFFF"/>
                </a:solidFill>
              </a14:hiddenFill>
            </a:ext>
          </a:extLst>
        </p:spPr>
      </p:pic>
      <p:sp>
        <p:nvSpPr>
          <p:cNvPr id="2059" name="Freeform: Shape 2058">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036218" y="6209414"/>
            <a:ext cx="5107781"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5" name="Rectangle 1034">
            <a:extLst>
              <a:ext uri="{FF2B5EF4-FFF2-40B4-BE49-F238E27FC236}">
                <a16:creationId xmlns:a16="http://schemas.microsoft.com/office/drawing/2014/main" id="{115719BB-48A7-4AF4-BB91-DC82E0DF7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37" name="Freeform: Shape 1036">
            <a:extLst>
              <a:ext uri="{FF2B5EF4-FFF2-40B4-BE49-F238E27FC236}">
                <a16:creationId xmlns:a16="http://schemas.microsoft.com/office/drawing/2014/main" id="{10973A55-5440-4A99-B526-B5812E462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39" name="Freeform: Shape 1038">
            <a:extLst>
              <a:ext uri="{FF2B5EF4-FFF2-40B4-BE49-F238E27FC236}">
                <a16:creationId xmlns:a16="http://schemas.microsoft.com/office/drawing/2014/main" id="{A9682493-588A-4D52-98F6-FBBD80C07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64027"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329184" y="859536"/>
            <a:ext cx="3624602" cy="1170432"/>
          </a:xfrm>
        </p:spPr>
        <p:txBody>
          <a:bodyPr anchor="b">
            <a:normAutofit/>
          </a:bodyPr>
          <a:lstStyle/>
          <a:p>
            <a:r>
              <a:rPr lang="en-GB" sz="3000"/>
              <a:t>XGBoost Regressor</a:t>
            </a:r>
          </a:p>
        </p:txBody>
      </p:sp>
      <p:sp>
        <p:nvSpPr>
          <p:cNvPr id="1041" name="Rectangle 1040">
            <a:extLst>
              <a:ext uri="{FF2B5EF4-FFF2-40B4-BE49-F238E27FC236}">
                <a16:creationId xmlns:a16="http://schemas.microsoft.com/office/drawing/2014/main" id="{FBEC5A7A-ADE4-48D9-B89C-2BA1C9110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8283" y="431969"/>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43" name="Rectangle 1042">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9119" y="2185062"/>
            <a:ext cx="37033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329184" y="2512611"/>
            <a:ext cx="3624602" cy="3664351"/>
          </a:xfrm>
        </p:spPr>
        <p:txBody>
          <a:bodyPr>
            <a:normAutofit/>
          </a:bodyPr>
          <a:lstStyle/>
          <a:p>
            <a:r>
              <a:rPr lang="en-GB" sz="1500"/>
              <a:t>Method: XGBoost (Extreme Gradient Boosting) improves over AdaBoost by using gradient descent to minimize a loss function. It includes regularization to reduce overfitting, and performs parallel tree boosting for efficiency.</a:t>
            </a:r>
          </a:p>
          <a:p>
            <a:endParaRPr lang="en-GB" sz="1500"/>
          </a:p>
          <a:p>
            <a:r>
              <a:rPr lang="en-GB" sz="1500" b="1"/>
              <a:t>Scikit-learn Usage:</a:t>
            </a:r>
          </a:p>
          <a:p>
            <a:r>
              <a:rPr lang="en-GB" sz="1500"/>
              <a:t>from xgboost import XGBRegressor</a:t>
            </a:r>
          </a:p>
          <a:p>
            <a:r>
              <a:rPr lang="en-GB" sz="1500"/>
              <a:t>model = XGBRegressor(n_estimators=100, learning_rate=0.1)</a:t>
            </a:r>
          </a:p>
          <a:p>
            <a:r>
              <a:rPr lang="en-GB" sz="1500"/>
              <a:t>model.fit(X_train, y_train)</a:t>
            </a:r>
          </a:p>
          <a:p>
            <a:r>
              <a:rPr lang="en-GB" sz="1500"/>
              <a:t>predictions = model.predict(X_test)</a:t>
            </a:r>
          </a:p>
        </p:txBody>
      </p:sp>
      <p:pic>
        <p:nvPicPr>
          <p:cNvPr id="1030" name="Picture 6">
            <a:extLst>
              <a:ext uri="{FF2B5EF4-FFF2-40B4-BE49-F238E27FC236}">
                <a16:creationId xmlns:a16="http://schemas.microsoft.com/office/drawing/2014/main" id="{C35C993F-DCA6-A1EE-7AB1-B2E2879A71F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965192" y="602862"/>
            <a:ext cx="3854196" cy="257267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91F1CE34-DBB2-FB7C-BC28-B4DCCDA0E0B4}"/>
              </a:ext>
            </a:extLst>
          </p:cNvPr>
          <p:cNvPicPr>
            <a:picLocks noChangeAspect="1"/>
          </p:cNvPicPr>
          <p:nvPr/>
        </p:nvPicPr>
        <p:blipFill>
          <a:blip r:embed="rId3"/>
          <a:stretch>
            <a:fillRect/>
          </a:stretch>
        </p:blipFill>
        <p:spPr>
          <a:xfrm>
            <a:off x="4965192" y="3759967"/>
            <a:ext cx="3854196" cy="208126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8824632"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852775" y="609597"/>
            <a:ext cx="7044316" cy="1330841"/>
          </a:xfrm>
        </p:spPr>
        <p:txBody>
          <a:bodyPr>
            <a:normAutofit/>
          </a:bodyPr>
          <a:lstStyle/>
          <a:p>
            <a:r>
              <a:rPr lang="en-GB"/>
              <a:t>LightGBM Regressor</a:t>
            </a:r>
            <a:endParaRPr lang="en-GB" dirty="0"/>
          </a:p>
        </p:txBody>
      </p:sp>
      <p:sp>
        <p:nvSpPr>
          <p:cNvPr id="3" name="Content Placeholder 2"/>
          <p:cNvSpPr>
            <a:spLocks noGrp="1"/>
          </p:cNvSpPr>
          <p:nvPr>
            <p:ph idx="1"/>
          </p:nvPr>
        </p:nvSpPr>
        <p:spPr>
          <a:xfrm>
            <a:off x="852775" y="2198362"/>
            <a:ext cx="3719225" cy="3917773"/>
          </a:xfrm>
        </p:spPr>
        <p:txBody>
          <a:bodyPr>
            <a:normAutofit/>
          </a:bodyPr>
          <a:lstStyle/>
          <a:p>
            <a:pPr>
              <a:lnSpc>
                <a:spcPct val="90000"/>
              </a:lnSpc>
            </a:pPr>
            <a:r>
              <a:rPr lang="en-GB" sz="1700" dirty="0"/>
              <a:t>Method: </a:t>
            </a:r>
            <a:r>
              <a:rPr lang="en-GB" sz="1700" dirty="0" err="1"/>
              <a:t>LightGBM</a:t>
            </a:r>
            <a:r>
              <a:rPr lang="en-GB" sz="1700" dirty="0"/>
              <a:t> (Light Gradient Boosting Machine) grows trees leaf-wise rather than level-wise, resulting in faster training and better accuracy. It is optimized for performance on large datasets.</a:t>
            </a:r>
          </a:p>
          <a:p>
            <a:pPr>
              <a:lnSpc>
                <a:spcPct val="90000"/>
              </a:lnSpc>
            </a:pPr>
            <a:endParaRPr lang="en-GB" sz="1700" dirty="0"/>
          </a:p>
          <a:p>
            <a:pPr>
              <a:lnSpc>
                <a:spcPct val="90000"/>
              </a:lnSpc>
            </a:pPr>
            <a:r>
              <a:rPr lang="en-GB" sz="1700" b="1" dirty="0"/>
              <a:t>Scikit-learn Usage:</a:t>
            </a:r>
          </a:p>
          <a:p>
            <a:pPr>
              <a:lnSpc>
                <a:spcPct val="90000"/>
              </a:lnSpc>
            </a:pPr>
            <a:r>
              <a:rPr lang="en-GB" sz="1700" dirty="0"/>
              <a:t>from </a:t>
            </a:r>
            <a:r>
              <a:rPr lang="en-GB" sz="1700" dirty="0" err="1"/>
              <a:t>lightgbm</a:t>
            </a:r>
            <a:r>
              <a:rPr lang="en-GB" sz="1700" dirty="0"/>
              <a:t> import </a:t>
            </a:r>
            <a:r>
              <a:rPr lang="en-GB" sz="1700" dirty="0" err="1"/>
              <a:t>LGBMRegressor</a:t>
            </a:r>
            <a:endParaRPr lang="en-GB" sz="1700" dirty="0"/>
          </a:p>
          <a:p>
            <a:pPr>
              <a:lnSpc>
                <a:spcPct val="90000"/>
              </a:lnSpc>
            </a:pPr>
            <a:r>
              <a:rPr lang="en-GB" sz="1700" dirty="0"/>
              <a:t>model = </a:t>
            </a:r>
            <a:r>
              <a:rPr lang="en-GB" sz="1700" dirty="0" err="1"/>
              <a:t>LGBMRegressor</a:t>
            </a:r>
            <a:r>
              <a:rPr lang="en-GB" sz="1700" dirty="0"/>
              <a:t>(</a:t>
            </a:r>
            <a:r>
              <a:rPr lang="en-GB" sz="1700" dirty="0" err="1"/>
              <a:t>n_estimators</a:t>
            </a:r>
            <a:r>
              <a:rPr lang="en-GB" sz="1700" dirty="0"/>
              <a:t>=100, </a:t>
            </a:r>
            <a:r>
              <a:rPr lang="en-GB" sz="1700" dirty="0" err="1"/>
              <a:t>learning_rate</a:t>
            </a:r>
            <a:r>
              <a:rPr lang="en-GB" sz="1700" dirty="0"/>
              <a:t>=0.1)</a:t>
            </a:r>
          </a:p>
          <a:p>
            <a:pPr>
              <a:lnSpc>
                <a:spcPct val="90000"/>
              </a:lnSpc>
            </a:pPr>
            <a:r>
              <a:rPr lang="en-GB" sz="1700" dirty="0" err="1"/>
              <a:t>model.fit</a:t>
            </a:r>
            <a:r>
              <a:rPr lang="en-GB" sz="1700" dirty="0"/>
              <a:t>(</a:t>
            </a:r>
            <a:r>
              <a:rPr lang="en-GB" sz="1700" dirty="0" err="1"/>
              <a:t>X_train</a:t>
            </a:r>
            <a:r>
              <a:rPr lang="en-GB" sz="1700" dirty="0"/>
              <a:t>, </a:t>
            </a:r>
            <a:r>
              <a:rPr lang="en-GB" sz="1700" dirty="0" err="1"/>
              <a:t>y_train</a:t>
            </a:r>
            <a:r>
              <a:rPr lang="en-GB" sz="1700" dirty="0"/>
              <a:t>)</a:t>
            </a:r>
          </a:p>
          <a:p>
            <a:pPr>
              <a:lnSpc>
                <a:spcPct val="90000"/>
              </a:lnSpc>
            </a:pPr>
            <a:r>
              <a:rPr lang="en-GB" sz="1700" dirty="0"/>
              <a:t>predictions = </a:t>
            </a:r>
            <a:r>
              <a:rPr lang="en-GB" sz="1700" dirty="0" err="1"/>
              <a:t>model.predict</a:t>
            </a:r>
            <a:r>
              <a:rPr lang="en-GB" sz="1700" dirty="0"/>
              <a:t>(</a:t>
            </a:r>
            <a:r>
              <a:rPr lang="en-GB" sz="1700" dirty="0" err="1"/>
              <a:t>X_test</a:t>
            </a:r>
            <a:r>
              <a:rPr lang="en-GB" sz="1700" dirty="0"/>
              <a:t>)</a:t>
            </a:r>
          </a:p>
        </p:txBody>
      </p:sp>
      <p:pic>
        <p:nvPicPr>
          <p:cNvPr id="6" name="Picture 5" descr="A screenshot of a computer&#10;&#10;AI-generated content may be incorrect.">
            <a:extLst>
              <a:ext uri="{FF2B5EF4-FFF2-40B4-BE49-F238E27FC236}">
                <a16:creationId xmlns:a16="http://schemas.microsoft.com/office/drawing/2014/main" id="{CF10DEF2-F82B-8FA2-921C-DAC4655D8E58}"/>
              </a:ext>
            </a:extLst>
          </p:cNvPr>
          <p:cNvPicPr>
            <a:picLocks noChangeAspect="1"/>
          </p:cNvPicPr>
          <p:nvPr/>
        </p:nvPicPr>
        <p:blipFill>
          <a:blip r:embed="rId2"/>
          <a:stretch>
            <a:fillRect/>
          </a:stretch>
        </p:blipFill>
        <p:spPr>
          <a:xfrm>
            <a:off x="5039525" y="2716105"/>
            <a:ext cx="3591379" cy="2693533"/>
          </a:xfrm>
          <a:prstGeom prst="rect">
            <a:avLst/>
          </a:prstGeom>
        </p:spPr>
      </p:pic>
      <p:sp>
        <p:nvSpPr>
          <p:cNvPr id="15" name="Freeform: Shape 14">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036218" y="6209414"/>
            <a:ext cx="5107781"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42</TotalTime>
  <Words>267</Words>
  <Application>Microsoft Office PowerPoint</Application>
  <PresentationFormat>On-screen Show (4:3)</PresentationFormat>
  <Paragraphs>26</Paragraphs>
  <Slides>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Boosting Algorithms for Regression</vt:lpstr>
      <vt:lpstr>AdaBoost Regressor</vt:lpstr>
      <vt:lpstr>XGBoost Regressor</vt:lpstr>
      <vt:lpstr>LightGBM Regressor</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Premnath Ghawalkar</cp:lastModifiedBy>
  <cp:revision>16</cp:revision>
  <dcterms:created xsi:type="dcterms:W3CDTF">2013-01-27T09:14:16Z</dcterms:created>
  <dcterms:modified xsi:type="dcterms:W3CDTF">2025-07-13T10:57:08Z</dcterms:modified>
  <cp:category/>
</cp:coreProperties>
</file>

<file path=docProps/thumbnail.jpeg>
</file>